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4" r:id="rId6"/>
    <p:sldId id="260" r:id="rId7"/>
    <p:sldId id="262" r:id="rId8"/>
    <p:sldId id="261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4639" autoAdjust="0"/>
  </p:normalViewPr>
  <p:slideViewPr>
    <p:cSldViewPr>
      <p:cViewPr varScale="1">
        <p:scale>
          <a:sx n="111" d="100"/>
          <a:sy n="111" d="100"/>
        </p:scale>
        <p:origin x="-16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D1E77-4D7A-46BF-B1B1-18D1B4B2CB82}" type="datetimeFigureOut">
              <a:rPr lang="cs-CZ" smtClean="0"/>
              <a:t>12.3.2020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BD6D3-4F4F-4F9B-AEB1-4E053CEEF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05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BD6D3-4F4F-4F9B-AEB1-4E053CEEF34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08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E32CD0-F66C-46DE-A4BA-85720C08DE52}" type="datetimeFigureOut">
              <a:rPr lang="cs-CZ" smtClean="0"/>
              <a:t>12.3.2020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392CC6-391B-4160-B837-994B4728EC1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prism isContent="1"/>
      </p:transition>
    </mc:Choice>
    <mc:Fallback xmlns="">
      <p:transition spd="slow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32CD0-F66C-46DE-A4BA-85720C08DE52}" type="datetimeFigureOut">
              <a:rPr lang="cs-CZ" smtClean="0"/>
              <a:t>12.3.2020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392CC6-391B-4160-B837-994B4728EC1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prism isContent="1"/>
      </p:transition>
    </mc:Choice>
    <mc:Fallback xmlns="">
      <p:transition spd="slow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32CD0-F66C-46DE-A4BA-85720C08DE52}" type="datetimeFigureOut">
              <a:rPr lang="cs-CZ" smtClean="0"/>
              <a:t>12.3.2020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392CC6-391B-4160-B837-994B4728EC1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prism isContent="1"/>
      </p:transition>
    </mc:Choice>
    <mc:Fallback xmlns="">
      <p:transition spd="slow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32CD0-F66C-46DE-A4BA-85720C08DE52}" type="datetimeFigureOut">
              <a:rPr lang="cs-CZ" smtClean="0"/>
              <a:t>12.3.2020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392CC6-391B-4160-B837-994B4728EC1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prism isContent="1"/>
      </p:transition>
    </mc:Choice>
    <mc:Fallback xmlns="">
      <p:transition spd="slow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32CD0-F66C-46DE-A4BA-85720C08DE52}" type="datetimeFigureOut">
              <a:rPr lang="cs-CZ" smtClean="0"/>
              <a:t>12.3.2020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392CC6-391B-4160-B837-994B4728EC1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prism isContent="1"/>
      </p:transition>
    </mc:Choice>
    <mc:Fallback xmlns="">
      <p:transition spd="slow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32CD0-F66C-46DE-A4BA-85720C08DE52}" type="datetimeFigureOut">
              <a:rPr lang="cs-CZ" smtClean="0"/>
              <a:t>12.3.2020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392CC6-391B-4160-B837-994B4728EC1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prism isContent="1"/>
      </p:transition>
    </mc:Choice>
    <mc:Fallback xmlns="">
      <p:transition spd="slow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32CD0-F66C-46DE-A4BA-85720C08DE52}" type="datetimeFigureOut">
              <a:rPr lang="cs-CZ" smtClean="0"/>
              <a:t>12.3.2020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392CC6-391B-4160-B837-994B4728EC1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prism isContent="1"/>
      </p:transition>
    </mc:Choice>
    <mc:Fallback xmlns="">
      <p:transition spd="slow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32CD0-F66C-46DE-A4BA-85720C08DE52}" type="datetimeFigureOut">
              <a:rPr lang="cs-CZ" smtClean="0"/>
              <a:t>12.3.2020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392CC6-391B-4160-B837-994B4728EC1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prism isContent="1"/>
      </p:transition>
    </mc:Choice>
    <mc:Fallback xmlns="">
      <p:transition spd="slow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32CD0-F66C-46DE-A4BA-85720C08DE52}" type="datetimeFigureOut">
              <a:rPr lang="cs-CZ" smtClean="0"/>
              <a:t>12.3.2020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392CC6-391B-4160-B837-994B4728EC1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prism isContent="1"/>
      </p:transition>
    </mc:Choice>
    <mc:Fallback xmlns="">
      <p:transition spd="slow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9E32CD0-F66C-46DE-A4BA-85720C08DE52}" type="datetimeFigureOut">
              <a:rPr lang="cs-CZ" smtClean="0"/>
              <a:t>12.3.2020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392CC6-391B-4160-B837-994B4728EC1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prism isContent="1"/>
      </p:transition>
    </mc:Choice>
    <mc:Fallback xmlns="">
      <p:transition spd="slow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E32CD0-F66C-46DE-A4BA-85720C08DE52}" type="datetimeFigureOut">
              <a:rPr lang="cs-CZ" smtClean="0"/>
              <a:t>12.3.2020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392CC6-391B-4160-B837-994B4728EC1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prism isContent="1"/>
      </p:transition>
    </mc:Choice>
    <mc:Fallback xmlns="">
      <p:transition spd="slow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9E32CD0-F66C-46DE-A4BA-85720C08DE52}" type="datetimeFigureOut">
              <a:rPr lang="cs-CZ" smtClean="0"/>
              <a:t>12.3.2020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8392CC6-391B-4160-B837-994B4728EC1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20000">
        <p14:prism isContent="1"/>
      </p:transition>
    </mc:Choice>
    <mc:Fallback xmlns="">
      <p:transition spd="slow" advTm="20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17620" y="4221088"/>
            <a:ext cx="5830416" cy="945450"/>
          </a:xfrm>
        </p:spPr>
        <p:txBody>
          <a:bodyPr/>
          <a:lstStyle/>
          <a:p>
            <a:r>
              <a:rPr lang="cs-CZ" dirty="0" smtClean="0"/>
              <a:t>Dobíjecí modul SM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32240" y="6021288"/>
            <a:ext cx="2158008" cy="465465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v. 73400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S:\TPV\_Spolecny\Prezentace Signal Mont\SignalMont -24.5.2011\LOGA\logo_SM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565"/>
            <a:ext cx="903649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MG_20160602_0651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4716016" cy="374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442798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1029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07504" y="6021288"/>
            <a:ext cx="1368152" cy="729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BottomRight"/>
            <a:lightRig rig="threePt" dir="t"/>
          </a:scene3d>
          <a:sp3d contourW="6350" prstMaterial="matte">
            <a:bevelT w="165100" prst="coolSlan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5260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prism isContent="1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2507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slouží k </a:t>
            </a:r>
            <a:r>
              <a:rPr lang="cs-CZ" sz="2400" dirty="0" smtClean="0"/>
              <a:t>napájení elektronických zařízení řídících</a:t>
            </a:r>
            <a:br>
              <a:rPr lang="cs-CZ" sz="2400" dirty="0" smtClean="0"/>
            </a:br>
            <a:r>
              <a:rPr lang="cs-CZ" sz="2400" dirty="0" smtClean="0"/>
              <a:t>a monitorovacích aplikací v průmyslové oblasti</a:t>
            </a:r>
          </a:p>
          <a:p>
            <a:r>
              <a:rPr lang="cs-CZ" sz="2400" dirty="0" smtClean="0"/>
              <a:t>je vybaven aktivním PFC na vstupu</a:t>
            </a:r>
          </a:p>
          <a:p>
            <a:r>
              <a:rPr lang="cs-CZ" sz="2400" dirty="0" smtClean="0"/>
              <a:t>vstupní i výstupní připojení pomocí šroubových svorkovnic</a:t>
            </a:r>
          </a:p>
          <a:p>
            <a:r>
              <a:rPr lang="cs-CZ" sz="2400" dirty="0" smtClean="0"/>
              <a:t>připevnění na lištu DIN35</a:t>
            </a:r>
          </a:p>
          <a:p>
            <a:r>
              <a:rPr lang="cs-CZ" sz="2400" dirty="0" smtClean="0"/>
              <a:t>osazen oddělovací diodou</a:t>
            </a:r>
          </a:p>
          <a:p>
            <a:r>
              <a:rPr lang="cs-CZ" sz="2400" dirty="0"/>
              <a:t>u</a:t>
            </a:r>
            <a:r>
              <a:rPr lang="cs-CZ" sz="2400" dirty="0" smtClean="0"/>
              <a:t>rčen pro trvalý provoz</a:t>
            </a:r>
          </a:p>
          <a:p>
            <a:r>
              <a:rPr lang="cs-CZ" sz="2400" dirty="0"/>
              <a:t>o</a:t>
            </a:r>
            <a:r>
              <a:rPr lang="cs-CZ" sz="2400" dirty="0" smtClean="0"/>
              <a:t>dolný vůči zkratu na výstupu</a:t>
            </a:r>
          </a:p>
          <a:p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a použití</a:t>
            </a:r>
            <a:endParaRPr lang="cs-CZ" dirty="0"/>
          </a:p>
        </p:txBody>
      </p:sp>
      <p:pic>
        <p:nvPicPr>
          <p:cNvPr id="4" name="Picture 8" descr="1029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04" y="6021288"/>
            <a:ext cx="1368152" cy="729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BottomRight"/>
            <a:lightRig rig="threePt" dir="t"/>
          </a:scene3d>
          <a:sp3d contourW="6350" prstMaterial="matte">
            <a:bevelT w="165100" prst="coolSlan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736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prism isContent="1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Nabízené ty</a:t>
            </a:r>
            <a:r>
              <a:rPr lang="cs-CZ" dirty="0" smtClean="0"/>
              <a:t>py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596702"/>
              </p:ext>
            </p:extLst>
          </p:nvPr>
        </p:nvGraphicFramePr>
        <p:xfrm>
          <a:off x="323529" y="1772819"/>
          <a:ext cx="8496943" cy="2883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5"/>
                <a:gridCol w="4320480"/>
                <a:gridCol w="2232248"/>
              </a:tblGrid>
              <a:tr h="411987"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Číslo výrobku</a:t>
                      </a:r>
                      <a:endParaRPr lang="cs-CZ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Název</a:t>
                      </a:r>
                      <a:endParaRPr lang="cs-CZ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Popis</a:t>
                      </a:r>
                      <a:endParaRPr lang="cs-CZ" b="1" i="0" dirty="0"/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73400 5 101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Dobíjecí modul SM-230/24/20/DIN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zdroj 24 V / 20 A</a:t>
                      </a:r>
                      <a:endParaRPr lang="cs-CZ" dirty="0"/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73400 5 105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Dobíjecí modul SM-230/48/10/DIN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zdroj 48 V / 10 A</a:t>
                      </a:r>
                      <a:endParaRPr lang="cs-CZ" dirty="0"/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73400 5 111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Dobíjecí modul SM-230/96/5/DIN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zdroj 96 V / 5 A</a:t>
                      </a:r>
                      <a:endParaRPr lang="cs-CZ" dirty="0"/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73400 5 120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Dobíjecí modul SM-400/12/20/DIN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zdroj 12 V / 20 A</a:t>
                      </a:r>
                      <a:endParaRPr lang="cs-CZ" dirty="0"/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73400 5 121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Dobíjecí modul SM-400/24/20/DIN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zdroj 24 V / 20 A</a:t>
                      </a:r>
                      <a:endParaRPr lang="cs-CZ" dirty="0"/>
                    </a:p>
                  </a:txBody>
                  <a:tcPr/>
                </a:tc>
              </a:tr>
              <a:tr h="411987"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73400 5 131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Dobíjecí modul SM-400/96/5/DIN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zdroj 96 V / 5 A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8" descr="1029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04" y="6021288"/>
            <a:ext cx="1368152" cy="729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BottomRight"/>
            <a:lightRig rig="threePt" dir="t"/>
          </a:scene3d>
          <a:sp3d contourW="6350" prstMaterial="matte">
            <a:bevelT w="165100" prst="coolSlan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5064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prism isContent="1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115884"/>
              </p:ext>
            </p:extLst>
          </p:nvPr>
        </p:nvGraphicFramePr>
        <p:xfrm>
          <a:off x="99678" y="2060848"/>
          <a:ext cx="8936818" cy="325475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672122"/>
                <a:gridCol w="6264696"/>
              </a:tblGrid>
              <a:tr h="406844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Elektrická pevnost: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/>
                        <a:t>4 </a:t>
                      </a:r>
                      <a:r>
                        <a:rPr lang="cs-CZ" sz="2000" b="1" dirty="0" err="1" smtClean="0"/>
                        <a:t>kV</a:t>
                      </a:r>
                      <a:endParaRPr lang="cs-CZ" sz="2000" b="1" dirty="0"/>
                    </a:p>
                  </a:txBody>
                  <a:tcPr/>
                </a:tc>
              </a:tr>
              <a:tr h="406844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Vstupní napětí: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cs-CZ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 V-260 V AC nebo</a:t>
                      </a:r>
                      <a:r>
                        <a:rPr kumimoji="0" lang="cs-CZ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340–550 V</a:t>
                      </a:r>
                      <a:r>
                        <a:rPr kumimoji="0" lang="cs-CZ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TN-S, PFC</a:t>
                      </a:r>
                      <a:endParaRPr lang="cs-CZ" sz="2000" b="1" dirty="0"/>
                    </a:p>
                  </a:txBody>
                  <a:tcPr/>
                </a:tc>
              </a:tr>
              <a:tr h="4068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Vstupní kmitočet: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/>
                        <a:t>47 Hz až 75 Hz</a:t>
                      </a:r>
                      <a:r>
                        <a:rPr lang="cs-CZ" sz="2000" b="1" baseline="0" dirty="0" smtClean="0"/>
                        <a:t> </a:t>
                      </a:r>
                      <a:r>
                        <a:rPr lang="cs-CZ" sz="2000" b="1" dirty="0" smtClean="0"/>
                        <a:t>nebo 47 Hz až 120 Hz</a:t>
                      </a:r>
                      <a:endParaRPr lang="cs-CZ" sz="2000" b="1" dirty="0"/>
                    </a:p>
                  </a:txBody>
                  <a:tcPr/>
                </a:tc>
              </a:tr>
              <a:tr h="406844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Vstupní</a:t>
                      </a:r>
                      <a:r>
                        <a:rPr lang="cs-CZ" sz="2000" b="1" baseline="0" dirty="0" smtClean="0"/>
                        <a:t> proud: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/>
                        <a:t>2,6 A při 230 V nebo 1</a:t>
                      </a:r>
                      <a:r>
                        <a:rPr lang="cs-CZ" sz="2000" b="1" baseline="0" dirty="0" smtClean="0"/>
                        <a:t> </a:t>
                      </a:r>
                      <a:r>
                        <a:rPr lang="cs-CZ" sz="2000" b="1" dirty="0" smtClean="0"/>
                        <a:t>A při 400 V </a:t>
                      </a:r>
                      <a:endParaRPr lang="cs-CZ" sz="2000" b="1" dirty="0"/>
                    </a:p>
                  </a:txBody>
                  <a:tcPr/>
                </a:tc>
              </a:tr>
              <a:tr h="406844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Izolační</a:t>
                      </a:r>
                      <a:r>
                        <a:rPr lang="cs-CZ" sz="2000" b="1" baseline="0" dirty="0" smtClean="0"/>
                        <a:t> odpor: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cs-CZ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cs-CZ" sz="2000" b="1" dirty="0" smtClean="0"/>
                        <a:t>20 M</a:t>
                      </a:r>
                      <a:r>
                        <a:rPr kumimoji="0" lang="el-G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endParaRPr lang="cs-CZ" sz="2000" b="1" dirty="0"/>
                    </a:p>
                  </a:txBody>
                  <a:tcPr/>
                </a:tc>
              </a:tr>
              <a:tr h="406844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Výstupní napětí: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/>
                        <a:t>12 V, 24 V,</a:t>
                      </a:r>
                      <a:r>
                        <a:rPr lang="cs-CZ" sz="2000" b="1" baseline="0" dirty="0" smtClean="0"/>
                        <a:t> 48 V, 96 V</a:t>
                      </a:r>
                      <a:endParaRPr lang="cs-CZ" sz="2000" b="1" dirty="0"/>
                    </a:p>
                  </a:txBody>
                  <a:tcPr/>
                </a:tc>
              </a:tr>
              <a:tr h="4068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Výstupní proud: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/>
                        <a:t>5 A, 10 A, 20 A</a:t>
                      </a:r>
                    </a:p>
                  </a:txBody>
                  <a:tcPr/>
                </a:tc>
              </a:tr>
              <a:tr h="4068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Výstupní výkon: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/>
                        <a:t>540 W </a:t>
                      </a:r>
                      <a:r>
                        <a:rPr lang="cs-CZ" sz="2000" b="1" dirty="0" err="1" smtClean="0"/>
                        <a:t>max</a:t>
                      </a:r>
                      <a:endParaRPr lang="cs-CZ" sz="20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Technické parametry</a:t>
            </a:r>
            <a:endParaRPr lang="cs-CZ" dirty="0"/>
          </a:p>
        </p:txBody>
      </p:sp>
      <p:pic>
        <p:nvPicPr>
          <p:cNvPr id="4" name="Picture 8" descr="1029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504" y="6021288"/>
            <a:ext cx="1368152" cy="729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BottomRight"/>
            <a:lightRig rig="threePt" dir="t"/>
          </a:scene3d>
          <a:sp3d contourW="6350" prstMaterial="matte">
            <a:bevelT w="165100" prst="coolSlan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239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prism isContent="1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006219"/>
              </p:ext>
            </p:extLst>
          </p:nvPr>
        </p:nvGraphicFramePr>
        <p:xfrm>
          <a:off x="467544" y="1481138"/>
          <a:ext cx="8280920" cy="409809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132778"/>
                <a:gridCol w="5148142"/>
              </a:tblGrid>
              <a:tr h="723726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Rozměry: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/>
                        <a:t>(</a:t>
                      </a:r>
                      <a:r>
                        <a:rPr lang="cs-CZ" sz="2000" b="1" dirty="0" err="1" smtClean="0"/>
                        <a:t>ŠxVxH</a:t>
                      </a:r>
                      <a:r>
                        <a:rPr lang="cs-CZ" sz="2000" b="1" dirty="0" smtClean="0"/>
                        <a:t>)</a:t>
                      </a:r>
                      <a:r>
                        <a:rPr lang="cs-CZ" sz="2000" b="1" baseline="0" dirty="0" smtClean="0"/>
                        <a:t> 150x120x120 mm </a:t>
                      </a:r>
                    </a:p>
                    <a:p>
                      <a:pPr algn="r"/>
                      <a:r>
                        <a:rPr lang="cs-CZ" sz="2000" b="1" baseline="0" dirty="0" smtClean="0"/>
                        <a:t>včetně DIN držáku</a:t>
                      </a:r>
                      <a:endParaRPr lang="cs-CZ" sz="2000" b="1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Vlhkost:</a:t>
                      </a:r>
                    </a:p>
                    <a:p>
                      <a:r>
                        <a:rPr lang="cs-CZ" sz="2000" b="1" dirty="0" smtClean="0"/>
                        <a:t>(nekondenzující)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/>
                        <a:t>10 až 95 % RV</a:t>
                      </a:r>
                      <a:endParaRPr lang="cs-CZ" sz="2000" b="1" dirty="0"/>
                    </a:p>
                  </a:txBody>
                  <a:tcPr/>
                </a:tc>
              </a:tr>
              <a:tr h="445554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Nadmořská výška: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/>
                        <a:t>do 2000 m n. </a:t>
                      </a:r>
                      <a:r>
                        <a:rPr lang="cs-CZ" sz="2000" b="1" baseline="0" dirty="0" smtClean="0"/>
                        <a:t>m.</a:t>
                      </a:r>
                      <a:endParaRPr lang="cs-CZ" sz="2000" b="1" dirty="0"/>
                    </a:p>
                  </a:txBody>
                  <a:tcPr/>
                </a:tc>
              </a:tr>
              <a:tr h="445554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Prostředí: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/>
                        <a:t>bez nebezpečí výbuchu</a:t>
                      </a:r>
                      <a:endParaRPr lang="cs-CZ" sz="2000" b="1" dirty="0"/>
                    </a:p>
                  </a:txBody>
                  <a:tcPr/>
                </a:tc>
              </a:tr>
              <a:tr h="445554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Stupeň krytí: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/>
                        <a:t>IP20</a:t>
                      </a:r>
                      <a:endParaRPr lang="cs-CZ" sz="2000" b="1" dirty="0"/>
                    </a:p>
                  </a:txBody>
                  <a:tcPr/>
                </a:tc>
              </a:tr>
              <a:tr h="445554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Hmotnost: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/>
                        <a:t>1,65 kg</a:t>
                      </a:r>
                      <a:endParaRPr lang="cs-CZ" sz="2000" b="1" dirty="0"/>
                    </a:p>
                  </a:txBody>
                  <a:tcPr/>
                </a:tc>
              </a:tr>
              <a:tr h="445554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Materiál krabičky: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/>
                        <a:t>Al plech + pozinkovaný plech</a:t>
                      </a:r>
                      <a:endParaRPr lang="cs-CZ" sz="2000" b="1" dirty="0"/>
                    </a:p>
                  </a:txBody>
                  <a:tcPr/>
                </a:tc>
              </a:tr>
              <a:tr h="445554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Rozsah</a:t>
                      </a:r>
                      <a:r>
                        <a:rPr lang="cs-CZ" sz="2000" b="1" baseline="0" dirty="0" smtClean="0"/>
                        <a:t> teplot: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/>
                        <a:t>-20 </a:t>
                      </a:r>
                      <a:r>
                        <a:rPr kumimoji="0" lang="cs-CZ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r>
                        <a:rPr lang="cs-CZ" sz="2000" b="1" dirty="0" smtClean="0"/>
                        <a:t> až</a:t>
                      </a:r>
                      <a:r>
                        <a:rPr lang="cs-CZ" sz="2000" b="1" baseline="0" dirty="0" smtClean="0"/>
                        <a:t> 50 °C </a:t>
                      </a:r>
                      <a:endParaRPr lang="cs-CZ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Provozní podmínky a údaje</a:t>
            </a:r>
            <a:endParaRPr lang="cs-CZ" dirty="0"/>
          </a:p>
        </p:txBody>
      </p:sp>
      <p:pic>
        <p:nvPicPr>
          <p:cNvPr id="4" name="Picture 8" descr="1029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04" y="6021288"/>
            <a:ext cx="1368152" cy="729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BottomRight"/>
            <a:lightRig rig="threePt" dir="t"/>
          </a:scene3d>
          <a:sp3d contourW="6350" prstMaterial="matte">
            <a:bevelT w="165100" prst="coolSlan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894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prism isContent="1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</a:t>
            </a:r>
            <a:endParaRPr lang="cs-CZ" dirty="0"/>
          </a:p>
        </p:txBody>
      </p:sp>
      <p:pic>
        <p:nvPicPr>
          <p:cNvPr id="4" name="Picture 8" descr="1029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04" y="6021288"/>
            <a:ext cx="1368152" cy="729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BottomRight"/>
            <a:lightRig rig="threePt" dir="t"/>
          </a:scene3d>
          <a:sp3d contourW="6350" prstMaterial="matte">
            <a:bevelT w="165100" prst="coolSlant"/>
            <a:contourClr>
              <a:srgbClr val="969696"/>
            </a:contourClr>
          </a:sp3d>
        </p:spPr>
      </p:pic>
      <p:pic>
        <p:nvPicPr>
          <p:cNvPr id="4098" name="Picture 2" descr="C:\Users\lukasekj\Desktop\dobmo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6456"/>
            <a:ext cx="3734406" cy="313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ukasekj\Desktop\IMG_20200311_0753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53975"/>
            <a:ext cx="2704504" cy="224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lukasekj\Desktop\IMG_20200311_0833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671" y="3933056"/>
            <a:ext cx="3355079" cy="238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lukasekj\Desktop\IMG_20200311_0832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22" y="3927635"/>
            <a:ext cx="3996444" cy="164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2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prism isContent="1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použití</a:t>
            </a:r>
            <a:endParaRPr lang="cs-CZ" dirty="0"/>
          </a:p>
        </p:txBody>
      </p:sp>
      <p:pic>
        <p:nvPicPr>
          <p:cNvPr id="4" name="Picture 8" descr="1029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04" y="6021288"/>
            <a:ext cx="1368152" cy="729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BottomRight"/>
            <a:lightRig rig="threePt" dir="t"/>
          </a:scene3d>
          <a:sp3d contourW="6350" prstMaterial="matte">
            <a:bevelT w="165100" prst="coolSlant"/>
            <a:contourClr>
              <a:srgbClr val="969696"/>
            </a:contourClr>
          </a:sp3d>
        </p:spPr>
      </p:pic>
      <p:pic>
        <p:nvPicPr>
          <p:cNvPr id="3074" name="Picture 2" descr="C:\Users\lukasekj\Desktop\3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27749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ukasekj\Desktop\Bez názv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2" y="1049966"/>
            <a:ext cx="3707904" cy="442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:\TPV\LukasekJ\komerční dobíječ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32241"/>
            <a:ext cx="4453781" cy="341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56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prism isContent="1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/>
          <a:lstStyle/>
          <a:p>
            <a:r>
              <a:rPr lang="cs-CZ" dirty="0" smtClean="0"/>
              <a:t>SM 230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dirty="0" smtClean="0"/>
              <a:t>Blokové schéma</a:t>
            </a:r>
            <a:endParaRPr lang="cs-CZ" dirty="0"/>
          </a:p>
        </p:txBody>
      </p:sp>
      <p:pic>
        <p:nvPicPr>
          <p:cNvPr id="1026" name="Picture 2" descr="S:\TPV\_Dokumentace spolecna\73311 - Dobíječ SM\01 DOKUMENTY\BS DOBÍJEČ 230V-50H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52942"/>
            <a:ext cx="8685537" cy="525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1029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504" y="6021288"/>
            <a:ext cx="1368152" cy="729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BottomRight"/>
            <a:lightRig rig="threePt" dir="t"/>
          </a:scene3d>
          <a:sp3d contourW="6350" prstMaterial="matte">
            <a:bevelT w="165100" prst="coolSlan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501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prism isContent="1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/>
          <a:lstStyle/>
          <a:p>
            <a:r>
              <a:rPr lang="cs-CZ" dirty="0" smtClean="0"/>
              <a:t>SM 400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dirty="0"/>
              <a:t>Blokové schéma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50" name="Picture 2" descr="S:\TPV\_Dokumentace spolecna\73311 - Dobíječ SM\01 DOKUMENTY\BS DOBÍJEČ 3x400V-50H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568952" cy="519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1029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504" y="6021288"/>
            <a:ext cx="1368152" cy="729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BottomRight"/>
            <a:lightRig rig="threePt" dir="t"/>
          </a:scene3d>
          <a:sp3d contourW="6350" prstMaterial="matte">
            <a:bevelT w="165100" prst="coolSlan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651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prism isContent="1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422</TotalTime>
  <Words>252</Words>
  <Application>Microsoft Office PowerPoint</Application>
  <PresentationFormat>Předvádění na obrazovce (4:3)</PresentationFormat>
  <Paragraphs>77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Shluk</vt:lpstr>
      <vt:lpstr>Dobíjecí modul SM</vt:lpstr>
      <vt:lpstr>Popis a použití</vt:lpstr>
      <vt:lpstr>Nabízené typy</vt:lpstr>
      <vt:lpstr>Technické parametry</vt:lpstr>
      <vt:lpstr>Provozní podmínky a údaje</vt:lpstr>
      <vt:lpstr>Foto</vt:lpstr>
      <vt:lpstr>Příklady použití</vt:lpstr>
      <vt:lpstr>Blokové schéma</vt:lpstr>
      <vt:lpstr>Blokové schéma</vt:lpstr>
    </vt:vector>
  </TitlesOfParts>
  <Company>Signal Mont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Dobíjecí modul SM</dc:title>
  <dc:creator>Jan Lukášek</dc:creator>
  <cp:lastModifiedBy>Jan Lukášek</cp:lastModifiedBy>
  <cp:revision>35</cp:revision>
  <dcterms:created xsi:type="dcterms:W3CDTF">2020-03-10T09:35:08Z</dcterms:created>
  <dcterms:modified xsi:type="dcterms:W3CDTF">2020-03-12T08:12:29Z</dcterms:modified>
</cp:coreProperties>
</file>