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notesMasterIdLst>
    <p:notesMasterId r:id="rId11"/>
  </p:notesMasterIdLst>
  <p:sldIdLst>
    <p:sldId id="256" r:id="rId2"/>
    <p:sldId id="258" r:id="rId3"/>
    <p:sldId id="257" r:id="rId4"/>
    <p:sldId id="259" r:id="rId5"/>
    <p:sldId id="264" r:id="rId6"/>
    <p:sldId id="260" r:id="rId7"/>
    <p:sldId id="262" r:id="rId8"/>
    <p:sldId id="261" r:id="rId9"/>
    <p:sldId id="263" r:id="rId10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Střední styl 2 – zvýraznění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1E4AEA4-8DFA-4A89-87EB-49C32662AFE0}" styleName="Střední styl 2 – zvýraznění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Střední styl 2 – zvýraznění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5940675A-B579-460E-94D1-54222C63F5DA}" styleName="Bez stylu, mřížka tabulky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D113A9D2-9D6B-4929-AA2D-F23B5EE8CBE7}" styleName="Styl s motivem 2 – zvýraznění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793" autoAdjust="0"/>
    <p:restoredTop sz="94639" autoAdjust="0"/>
  </p:normalViewPr>
  <p:slideViewPr>
    <p:cSldViewPr>
      <p:cViewPr varScale="1">
        <p:scale>
          <a:sx n="111" d="100"/>
          <a:sy n="111" d="100"/>
        </p:scale>
        <p:origin x="-1692" y="-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1D1E77-4D7A-46BF-B1B1-18D1B4B2CB82}" type="datetimeFigureOut">
              <a:rPr lang="cs-CZ" smtClean="0"/>
              <a:t>12.3.2020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BABD6D3-4F4F-4F9B-AEB1-4E053CEEF34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270556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ABD6D3-4F4F-4F9B-AEB1-4E053CEEF340}" type="slidenum">
              <a:rPr lang="cs-CZ" smtClean="0"/>
              <a:t>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130863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ravoúhlý trojúhelník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Nadpis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  <p:sp>
        <p:nvSpPr>
          <p:cNvPr id="17" name="Podnadpis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cs-CZ" smtClean="0"/>
              <a:t>Kliknutím lze upravit styl předlohy.</a:t>
            </a:r>
            <a:endParaRPr kumimoji="0" lang="en-US"/>
          </a:p>
        </p:txBody>
      </p:sp>
      <p:grpSp>
        <p:nvGrpSpPr>
          <p:cNvPr id="2" name="Skupina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Volný tvar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Volný tvar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Volný tvar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Přímá spojnice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Zástupný symbol pro datum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69E32CD0-F66C-46DE-A4BA-85720C08DE52}" type="datetimeFigureOut">
              <a:rPr lang="cs-CZ" smtClean="0"/>
              <a:t>12.3.2020</a:t>
            </a:fld>
            <a:endParaRPr lang="cs-CZ"/>
          </a:p>
        </p:txBody>
      </p:sp>
      <p:sp>
        <p:nvSpPr>
          <p:cNvPr id="19" name="Zástupný symbol pro zápatí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cs-CZ"/>
          </a:p>
        </p:txBody>
      </p:sp>
      <p:sp>
        <p:nvSpPr>
          <p:cNvPr id="27" name="Zástupný symbol pro číslo snímku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78392CC6-391B-4160-B837-994B4728EC10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00">
        <p14:prism isContent="1"/>
      </p:transition>
    </mc:Choice>
    <mc:Fallback xmlns="">
      <p:transition spd="slow" advTm="2000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cs-CZ" smtClean="0"/>
              <a:t>Kliknutím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9E32CD0-F66C-46DE-A4BA-85720C08DE52}" type="datetimeFigureOut">
              <a:rPr lang="cs-CZ" smtClean="0"/>
              <a:t>12.3.2020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8392CC6-391B-4160-B837-994B4728EC10}" type="slidenum">
              <a:rPr lang="cs-CZ" smtClean="0"/>
              <a:t>‹#›</a:t>
            </a:fld>
            <a:endParaRPr lang="cs-CZ"/>
          </a:p>
        </p:txBody>
      </p:sp>
      <p:sp>
        <p:nvSpPr>
          <p:cNvPr id="7" name="Nadpis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00">
        <p14:prism isContent="1"/>
      </p:transition>
    </mc:Choice>
    <mc:Fallback xmlns="">
      <p:transition spd="slow" advTm="2000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cs-CZ" smtClean="0"/>
              <a:t>Kliknutím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9E32CD0-F66C-46DE-A4BA-85720C08DE52}" type="datetimeFigureOut">
              <a:rPr lang="cs-CZ" smtClean="0"/>
              <a:t>12.3.2020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8392CC6-391B-4160-B837-994B4728EC10}" type="slidenum">
              <a:rPr lang="cs-CZ" smtClean="0"/>
              <a:t>‹#›</a:t>
            </a:fld>
            <a:endParaRPr lang="cs-CZ"/>
          </a:p>
        </p:txBody>
      </p:sp>
      <p:sp>
        <p:nvSpPr>
          <p:cNvPr id="7" name="Dvojitá šipka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Dvojitá šipka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 advTm="20000">
        <p14:prism isContent="1"/>
      </p:transition>
    </mc:Choice>
    <mc:Fallback xmlns="">
      <p:transition spd="slow" advTm="2000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cs-CZ" smtClean="0"/>
              <a:t>Kliknutím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cs-CZ" smtClean="0"/>
              <a:t>Kliknutím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9E32CD0-F66C-46DE-A4BA-85720C08DE52}" type="datetimeFigureOut">
              <a:rPr lang="cs-CZ" smtClean="0"/>
              <a:t>12.3.2020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8392CC6-391B-4160-B837-994B4728EC10}" type="slidenum">
              <a:rPr lang="cs-CZ" smtClean="0"/>
              <a:t>‹#›</a:t>
            </a:fld>
            <a:endParaRPr lang="cs-CZ"/>
          </a:p>
        </p:txBody>
      </p:sp>
      <p:sp>
        <p:nvSpPr>
          <p:cNvPr id="8" name="Nadpis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 advTm="20000">
        <p14:prism isContent="1"/>
      </p:transition>
    </mc:Choice>
    <mc:Fallback xmlns="">
      <p:transition spd="slow" advTm="2000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Porovnání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cs-CZ" smtClean="0"/>
              <a:t>Kliknutím lze upravit styly předlohy textu.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cs-CZ" smtClean="0"/>
              <a:t>Kliknutím lze upravit styly předlohy textu.</a:t>
            </a:r>
          </a:p>
        </p:txBody>
      </p:sp>
      <p:sp>
        <p:nvSpPr>
          <p:cNvPr id="5" name="Zástupný symbol pro obsah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cs-CZ" smtClean="0"/>
              <a:t>Kliknutím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cs-CZ" smtClean="0"/>
              <a:t>Kliknutím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9E32CD0-F66C-46DE-A4BA-85720C08DE52}" type="datetimeFigureOut">
              <a:rPr lang="cs-CZ" smtClean="0"/>
              <a:t>12.3.2020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8392CC6-391B-4160-B837-994B4728EC10}" type="slidenum">
              <a:rPr lang="cs-CZ" smtClean="0"/>
              <a:t>‹#›</a:t>
            </a:fld>
            <a:endParaRPr lang="cs-CZ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 advTm="20000">
        <p14:prism isContent="1"/>
      </p:transition>
    </mc:Choice>
    <mc:Fallback xmlns="">
      <p:transition spd="slow" advTm="2000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9E32CD0-F66C-46DE-A4BA-85720C08DE52}" type="datetimeFigureOut">
              <a:rPr lang="cs-CZ" smtClean="0"/>
              <a:t>12.3.2020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8392CC6-391B-4160-B837-994B4728EC10}" type="slidenum">
              <a:rPr lang="cs-CZ" smtClean="0"/>
              <a:t>‹#›</a:t>
            </a:fld>
            <a:endParaRPr lang="cs-CZ"/>
          </a:p>
        </p:txBody>
      </p:sp>
      <p:sp>
        <p:nvSpPr>
          <p:cNvPr id="6" name="Nadpis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 advTm="20000">
        <p14:prism isContent="1"/>
      </p:transition>
    </mc:Choice>
    <mc:Fallback xmlns="">
      <p:transition spd="slow" advTm="2000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9E32CD0-F66C-46DE-A4BA-85720C08DE52}" type="datetimeFigureOut">
              <a:rPr lang="cs-CZ" smtClean="0"/>
              <a:t>12.3.2020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8392CC6-391B-4160-B837-994B4728EC10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00">
        <p14:prism isContent="1"/>
      </p:transition>
    </mc:Choice>
    <mc:Fallback xmlns="">
      <p:transition spd="slow" advTm="2000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Obsah s titulkem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cs-CZ" smtClean="0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cs-CZ" smtClean="0"/>
              <a:t>Kliknutím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69E32CD0-F66C-46DE-A4BA-85720C08DE52}" type="datetimeFigureOut">
              <a:rPr lang="cs-CZ" smtClean="0"/>
              <a:t>12.3.2020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8392CC6-391B-4160-B837-994B4728EC10}" type="slidenum">
              <a:rPr lang="cs-CZ" smtClean="0"/>
              <a:t>‹#›</a:t>
            </a:fld>
            <a:endParaRPr lang="cs-CZ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 advTm="20000">
        <p14:prism isContent="1"/>
      </p:transition>
    </mc:Choice>
    <mc:Fallback xmlns="">
      <p:transition spd="slow" advTm="2000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ázek s titulkem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cs-CZ" smtClean="0"/>
              <a:t>Kliknutím lze upravit styly předlohy textu.</a:t>
            </a:r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cs-CZ" smtClean="0"/>
              <a:t>Kliknutím na ikonu přidáte obrázek.</a:t>
            </a:r>
            <a:endParaRPr kumimoji="0" lang="en-US" dirty="0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69E32CD0-F66C-46DE-A4BA-85720C08DE52}" type="datetimeFigureOut">
              <a:rPr lang="cs-CZ" smtClean="0"/>
              <a:t>12.3.2020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78392CC6-391B-4160-B837-994B4728EC10}" type="slidenum">
              <a:rPr lang="cs-CZ" smtClean="0"/>
              <a:t>‹#›</a:t>
            </a:fld>
            <a:endParaRPr lang="cs-CZ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  <p:sp>
        <p:nvSpPr>
          <p:cNvPr id="8" name="Volný tvar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Volný tvar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Pravoúhlý trojúhelník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Přímá spojnice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Dvojitá šipka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Dvojitá šipka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 advTm="20000">
        <p14:prism isContent="1"/>
      </p:transition>
    </mc:Choice>
    <mc:Fallback xmlns="">
      <p:transition spd="slow" advTm="2000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cs-CZ" smtClean="0"/>
              <a:t>Kliknutím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9E32CD0-F66C-46DE-A4BA-85720C08DE52}" type="datetimeFigureOut">
              <a:rPr lang="cs-CZ" smtClean="0"/>
              <a:t>12.3.2020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8392CC6-391B-4160-B837-994B4728EC10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00">
        <p14:prism isContent="1"/>
      </p:transition>
    </mc:Choice>
    <mc:Fallback xmlns="">
      <p:transition spd="slow" advTm="2000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cs-CZ" smtClean="0"/>
              <a:t>Kliknutím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9E32CD0-F66C-46DE-A4BA-85720C08DE52}" type="datetimeFigureOut">
              <a:rPr lang="cs-CZ" smtClean="0"/>
              <a:t>12.3.2020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8392CC6-391B-4160-B837-994B4728EC10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00">
        <p14:prism isContent="1"/>
      </p:transition>
    </mc:Choice>
    <mc:Fallback xmlns="">
      <p:transition spd="slow" advTm="2000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Volný tvar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Volný tvar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Pravoúhlý trojúhelník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Přímá spojnice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Zástupný symbol pro nadpis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  <p:sp>
        <p:nvSpPr>
          <p:cNvPr id="30" name="Zástupný symbol pro text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cs-CZ" smtClean="0"/>
              <a:t>Kliknutím lze upravit styly předlohy textu.</a:t>
            </a:r>
          </a:p>
          <a:p>
            <a:pPr lvl="1" eaLnBrk="1" latinLnBrk="0" hangingPunct="1"/>
            <a:r>
              <a:rPr kumimoji="0" lang="cs-CZ" smtClean="0"/>
              <a:t>Druhá úroveň</a:t>
            </a:r>
          </a:p>
          <a:p>
            <a:pPr lvl="2" eaLnBrk="1" latinLnBrk="0" hangingPunct="1"/>
            <a:r>
              <a:rPr kumimoji="0" lang="cs-CZ" smtClean="0"/>
              <a:t>Třetí úroveň</a:t>
            </a:r>
          </a:p>
          <a:p>
            <a:pPr lvl="3" eaLnBrk="1" latinLnBrk="0" hangingPunct="1"/>
            <a:r>
              <a:rPr kumimoji="0" lang="cs-CZ" smtClean="0"/>
              <a:t>Čtvrtá úroveň</a:t>
            </a:r>
          </a:p>
          <a:p>
            <a:pPr lvl="4" eaLnBrk="1" latinLnBrk="0" hangingPunct="1"/>
            <a:r>
              <a:rPr kumimoji="0" lang="cs-CZ" smtClean="0"/>
              <a:t>Pátá úroveň</a:t>
            </a:r>
            <a:endParaRPr kumimoji="0" lang="en-US"/>
          </a:p>
        </p:txBody>
      </p:sp>
      <p:sp>
        <p:nvSpPr>
          <p:cNvPr id="10" name="Zástupný symbol pro datum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69E32CD0-F66C-46DE-A4BA-85720C08DE52}" type="datetimeFigureOut">
              <a:rPr lang="cs-CZ" smtClean="0"/>
              <a:t>12.3.2020</a:t>
            </a:fld>
            <a:endParaRPr lang="cs-CZ"/>
          </a:p>
        </p:txBody>
      </p:sp>
      <p:sp>
        <p:nvSpPr>
          <p:cNvPr id="22" name="Zástupný symbol pro zápatí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cs-CZ"/>
          </a:p>
        </p:txBody>
      </p:sp>
      <p:sp>
        <p:nvSpPr>
          <p:cNvPr id="18" name="Zástupný symbol pro číslo snímku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78392CC6-391B-4160-B837-994B4728EC10}" type="slidenum">
              <a:rPr lang="cs-CZ" smtClean="0"/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mc:AlternateContent xmlns:mc="http://schemas.openxmlformats.org/markup-compatibility/2006" xmlns:p14="http://schemas.microsoft.com/office/powerpoint/2010/main">
    <mc:Choice Requires="p14">
      <p:transition spd="slow" p14:dur="2000" advTm="20000">
        <p14:prism isContent="1"/>
      </p:transition>
    </mc:Choice>
    <mc:Fallback xmlns="">
      <p:transition spd="slow" advTm="20000">
        <p:fade/>
      </p:transition>
    </mc:Fallback>
  </mc:AlternateConten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emf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3217620" y="4221088"/>
            <a:ext cx="5830416" cy="945450"/>
          </a:xfrm>
        </p:spPr>
        <p:txBody>
          <a:bodyPr/>
          <a:lstStyle/>
          <a:p>
            <a:r>
              <a:rPr lang="cs-CZ" dirty="0" smtClean="0"/>
              <a:t>Dobíjecí modul SM</a:t>
            </a:r>
            <a:endParaRPr lang="cs-CZ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6732240" y="6021288"/>
            <a:ext cx="2158008" cy="465465"/>
          </a:xfrm>
        </p:spPr>
        <p:txBody>
          <a:bodyPr>
            <a:normAutofit fontScale="92500" lnSpcReduction="10000"/>
          </a:bodyPr>
          <a:lstStyle/>
          <a:p>
            <a:r>
              <a:rPr lang="cs-CZ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č</a:t>
            </a:r>
            <a:r>
              <a:rPr lang="cs-CZ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v. 73400</a:t>
            </a:r>
            <a:endParaRPr lang="cs-CZ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6" name="Picture 2" descr="S:\TPV\_Spolecny\Prezentace Signal Mont\SignalMont -24.5.2011\LOGA\logo_SM_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4565"/>
            <a:ext cx="9036496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IMG_20160602_065159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20688"/>
            <a:ext cx="4716016" cy="3748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Obrázek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836712"/>
            <a:ext cx="4427984" cy="31683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8" descr="1029"/>
          <p:cNvPicPr>
            <a:picLocks noChangeAspect="1" noChangeArrowheads="1"/>
          </p:cNvPicPr>
          <p:nvPr/>
        </p:nvPicPr>
        <p:blipFill>
          <a:blip r:embed="rId5" cstate="print"/>
          <a:stretch>
            <a:fillRect/>
          </a:stretch>
        </p:blipFill>
        <p:spPr bwMode="auto">
          <a:xfrm>
            <a:off x="107504" y="6021288"/>
            <a:ext cx="1368152" cy="72937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obliqueBottomRight"/>
            <a:lightRig rig="threePt" dir="t"/>
          </a:scene3d>
          <a:sp3d contourW="6350" prstMaterial="matte">
            <a:bevelT w="165100" prst="coolSlan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1526028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00">
        <p14:prism isContent="1"/>
      </p:transition>
    </mc:Choice>
    <mc:Fallback xmlns="">
      <p:transition spd="slow" advTm="2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4522507"/>
          </a:xfrm>
        </p:spPr>
        <p:txBody>
          <a:bodyPr>
            <a:normAutofit lnSpcReduction="10000"/>
          </a:bodyPr>
          <a:lstStyle/>
          <a:p>
            <a:r>
              <a:rPr lang="cs-CZ" sz="2400" dirty="0" smtClean="0"/>
              <a:t>slouží k </a:t>
            </a:r>
            <a:r>
              <a:rPr lang="cs-CZ" sz="2400" dirty="0" smtClean="0"/>
              <a:t>napájení elektronických zařízení řídících</a:t>
            </a:r>
            <a:br>
              <a:rPr lang="cs-CZ" sz="2400" dirty="0" smtClean="0"/>
            </a:br>
            <a:r>
              <a:rPr lang="cs-CZ" sz="2400" dirty="0" smtClean="0"/>
              <a:t>a monitorovacích aplikací v průmyslové oblasti</a:t>
            </a:r>
          </a:p>
          <a:p>
            <a:r>
              <a:rPr lang="cs-CZ" sz="2400" dirty="0" smtClean="0"/>
              <a:t>je vybaven aktivním PFC na vstupu</a:t>
            </a:r>
          </a:p>
          <a:p>
            <a:r>
              <a:rPr lang="cs-CZ" sz="2400" dirty="0" smtClean="0"/>
              <a:t>vstupní i výstupní připojení pomocí šroubových svorkovnic</a:t>
            </a:r>
          </a:p>
          <a:p>
            <a:r>
              <a:rPr lang="cs-CZ" sz="2400" dirty="0" smtClean="0"/>
              <a:t>připevnění na lištu DIN35</a:t>
            </a:r>
          </a:p>
          <a:p>
            <a:r>
              <a:rPr lang="cs-CZ" sz="2400" dirty="0" smtClean="0"/>
              <a:t>osazen oddělovací diodou</a:t>
            </a:r>
          </a:p>
          <a:p>
            <a:r>
              <a:rPr lang="cs-CZ" sz="2400" dirty="0"/>
              <a:t>u</a:t>
            </a:r>
            <a:r>
              <a:rPr lang="cs-CZ" sz="2400" dirty="0" smtClean="0"/>
              <a:t>rčen pro trvalý provoz</a:t>
            </a:r>
          </a:p>
          <a:p>
            <a:r>
              <a:rPr lang="cs-CZ" sz="2400" dirty="0"/>
              <a:t>o</a:t>
            </a:r>
            <a:r>
              <a:rPr lang="cs-CZ" sz="2400" dirty="0" smtClean="0"/>
              <a:t>dolný vůči zkratu na výstupu</a:t>
            </a:r>
          </a:p>
          <a:p>
            <a:endParaRPr lang="cs-CZ" dirty="0" smtClean="0"/>
          </a:p>
          <a:p>
            <a:pPr marL="109728" indent="0">
              <a:buNone/>
            </a:pPr>
            <a:r>
              <a:rPr lang="cs-CZ" dirty="0" smtClean="0"/>
              <a:t>  </a:t>
            </a:r>
            <a:endParaRPr lang="cs-CZ" dirty="0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Popis a použití</a:t>
            </a:r>
            <a:endParaRPr lang="cs-CZ" dirty="0"/>
          </a:p>
        </p:txBody>
      </p:sp>
      <p:pic>
        <p:nvPicPr>
          <p:cNvPr id="4" name="Picture 8" descr="1029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107504" y="6021288"/>
            <a:ext cx="1368152" cy="72937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obliqueBottomRight"/>
            <a:lightRig rig="threePt" dir="t"/>
          </a:scene3d>
          <a:sp3d contourW="6350" prstMaterial="matte">
            <a:bevelT w="165100" prst="coolSlan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8473612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00">
        <p14:prism isContent="1"/>
      </p:transition>
    </mc:Choice>
    <mc:Fallback xmlns="">
      <p:transition spd="slow" advTm="2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Nabízené ty</a:t>
            </a:r>
            <a:r>
              <a:rPr lang="cs-CZ" dirty="0" smtClean="0"/>
              <a:t>py</a:t>
            </a:r>
            <a:endParaRPr lang="cs-CZ" dirty="0"/>
          </a:p>
        </p:txBody>
      </p:sp>
      <p:graphicFrame>
        <p:nvGraphicFramePr>
          <p:cNvPr id="6" name="Zástupný symbol pro obsah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70596702"/>
              </p:ext>
            </p:extLst>
          </p:nvPr>
        </p:nvGraphicFramePr>
        <p:xfrm>
          <a:off x="323529" y="1772819"/>
          <a:ext cx="8496943" cy="288390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44215"/>
                <a:gridCol w="4320480"/>
                <a:gridCol w="2232248"/>
              </a:tblGrid>
              <a:tr h="411987">
                <a:tc>
                  <a:txBody>
                    <a:bodyPr/>
                    <a:lstStyle/>
                    <a:p>
                      <a:pPr algn="ctr"/>
                      <a:r>
                        <a:rPr kumimoji="0" lang="cs-CZ" sz="1800" b="1" i="0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Číslo výrobku</a:t>
                      </a:r>
                      <a:endParaRPr lang="cs-CZ" b="1" i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cs-CZ" sz="1800" b="1" i="0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Název</a:t>
                      </a:r>
                      <a:endParaRPr lang="cs-CZ" b="1" i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cs-CZ" sz="1800" b="1" i="0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Popis</a:t>
                      </a:r>
                      <a:endParaRPr lang="cs-CZ" b="1" i="0" dirty="0"/>
                    </a:p>
                  </a:txBody>
                  <a:tcPr/>
                </a:tc>
              </a:tr>
              <a:tr h="411987">
                <a:tc>
                  <a:txBody>
                    <a:bodyPr/>
                    <a:lstStyle/>
                    <a:p>
                      <a:pPr algn="ctr"/>
                      <a:r>
                        <a:rPr kumimoji="0" lang="cs-CZ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73400 5 101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0" lang="cs-CZ" sz="18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Dobíjecí modul SM-230/24/20/DIN</a:t>
                      </a:r>
                      <a:endParaRPr lang="cs-CZ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0" lang="cs-CZ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zdroj 24 V / 20 A</a:t>
                      </a:r>
                      <a:endParaRPr lang="cs-CZ" dirty="0"/>
                    </a:p>
                  </a:txBody>
                  <a:tcPr/>
                </a:tc>
              </a:tr>
              <a:tr h="411987">
                <a:tc>
                  <a:txBody>
                    <a:bodyPr/>
                    <a:lstStyle/>
                    <a:p>
                      <a:pPr algn="ctr"/>
                      <a:r>
                        <a:rPr kumimoji="0" lang="cs-CZ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73400 5 105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cs-CZ" sz="18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Dobíjecí modul SM-230/48/10/DIN</a:t>
                      </a:r>
                      <a:endParaRPr lang="cs-CZ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0" lang="cs-CZ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zdroj 48 V / 10 A</a:t>
                      </a:r>
                      <a:endParaRPr lang="cs-CZ" dirty="0"/>
                    </a:p>
                  </a:txBody>
                  <a:tcPr/>
                </a:tc>
              </a:tr>
              <a:tr h="411987">
                <a:tc>
                  <a:txBody>
                    <a:bodyPr/>
                    <a:lstStyle/>
                    <a:p>
                      <a:pPr algn="ctr"/>
                      <a:r>
                        <a:rPr kumimoji="0" lang="cs-CZ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73400 5 111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cs-CZ" sz="18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Dobíjecí modul SM-230/96/5/DIN</a:t>
                      </a:r>
                      <a:endParaRPr lang="cs-CZ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0" lang="cs-CZ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zdroj 96 V / 5 A</a:t>
                      </a:r>
                      <a:endParaRPr lang="cs-CZ" dirty="0"/>
                    </a:p>
                  </a:txBody>
                  <a:tcPr/>
                </a:tc>
              </a:tr>
              <a:tr h="411987">
                <a:tc>
                  <a:txBody>
                    <a:bodyPr/>
                    <a:lstStyle/>
                    <a:p>
                      <a:pPr algn="ctr"/>
                      <a:r>
                        <a:rPr kumimoji="0" lang="cs-CZ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73400 5 120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cs-CZ" sz="18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Dobíjecí modul SM-400/12/20/DIN</a:t>
                      </a:r>
                      <a:endParaRPr lang="cs-CZ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0" lang="cs-CZ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zdroj 12 V / 20 A</a:t>
                      </a:r>
                      <a:endParaRPr lang="cs-CZ" dirty="0"/>
                    </a:p>
                  </a:txBody>
                  <a:tcPr/>
                </a:tc>
              </a:tr>
              <a:tr h="411987">
                <a:tc>
                  <a:txBody>
                    <a:bodyPr/>
                    <a:lstStyle/>
                    <a:p>
                      <a:pPr algn="ctr"/>
                      <a:r>
                        <a:rPr kumimoji="0" lang="cs-CZ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73400 5 121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cs-CZ" sz="18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Dobíjecí modul SM-400/24/20/DIN</a:t>
                      </a:r>
                      <a:endParaRPr lang="cs-CZ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0" lang="cs-CZ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zdroj 24 V / 20 A</a:t>
                      </a:r>
                      <a:endParaRPr lang="cs-CZ" dirty="0"/>
                    </a:p>
                  </a:txBody>
                  <a:tcPr/>
                </a:tc>
              </a:tr>
              <a:tr h="411987">
                <a:tc>
                  <a:txBody>
                    <a:bodyPr/>
                    <a:lstStyle/>
                    <a:p>
                      <a:pPr algn="ctr"/>
                      <a:r>
                        <a:rPr kumimoji="0" lang="cs-CZ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73400 5 131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cs-CZ" sz="18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Dobíjecí modul SM-400/96/5/DIN</a:t>
                      </a:r>
                      <a:endParaRPr lang="cs-CZ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0" lang="cs-CZ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zdroj 96 V / 5 A</a:t>
                      </a:r>
                      <a:endParaRPr lang="cs-CZ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4" name="Picture 8" descr="1029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107504" y="6021288"/>
            <a:ext cx="1368152" cy="72937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obliqueBottomRight"/>
            <a:lightRig rig="threePt" dir="t"/>
          </a:scene3d>
          <a:sp3d contourW="6350" prstMaterial="matte">
            <a:bevelT w="165100" prst="coolSlan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650645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00">
        <p14:prism isContent="1"/>
      </p:transition>
    </mc:Choice>
    <mc:Fallback xmlns="">
      <p:transition spd="slow" advTm="2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Zástupný symbol pro obsah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26115884"/>
              </p:ext>
            </p:extLst>
          </p:nvPr>
        </p:nvGraphicFramePr>
        <p:xfrm>
          <a:off x="99678" y="2060848"/>
          <a:ext cx="8936818" cy="3254752"/>
        </p:xfrm>
        <a:graphic>
          <a:graphicData uri="http://schemas.openxmlformats.org/drawingml/2006/table">
            <a:tbl>
              <a:tblPr firstRow="1" bandRow="1">
                <a:tableStyleId>{D113A9D2-9D6B-4929-AA2D-F23B5EE8CBE7}</a:tableStyleId>
              </a:tblPr>
              <a:tblGrid>
                <a:gridCol w="2672122"/>
                <a:gridCol w="6264696"/>
              </a:tblGrid>
              <a:tr h="406844">
                <a:tc>
                  <a:txBody>
                    <a:bodyPr/>
                    <a:lstStyle/>
                    <a:p>
                      <a:r>
                        <a:rPr lang="cs-CZ" sz="2000" b="1" dirty="0" smtClean="0"/>
                        <a:t>Elektrická pevnost:</a:t>
                      </a:r>
                      <a:endParaRPr lang="cs-CZ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2000" b="1" dirty="0" smtClean="0"/>
                        <a:t>4 </a:t>
                      </a:r>
                      <a:r>
                        <a:rPr lang="cs-CZ" sz="2000" b="1" dirty="0" err="1" smtClean="0"/>
                        <a:t>kV</a:t>
                      </a:r>
                      <a:endParaRPr lang="cs-CZ" sz="2000" b="1" dirty="0"/>
                    </a:p>
                  </a:txBody>
                  <a:tcPr/>
                </a:tc>
              </a:tr>
              <a:tr h="406844">
                <a:tc>
                  <a:txBody>
                    <a:bodyPr/>
                    <a:lstStyle/>
                    <a:p>
                      <a:r>
                        <a:rPr lang="cs-CZ" sz="2000" b="1" dirty="0" smtClean="0"/>
                        <a:t>Vstupní napětí:</a:t>
                      </a:r>
                      <a:endParaRPr lang="cs-CZ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0" lang="cs-CZ" sz="20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150 V-260 V AC nebo</a:t>
                      </a:r>
                      <a:r>
                        <a:rPr kumimoji="0" lang="cs-CZ" sz="2000" b="1" kern="1200" baseline="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cs-CZ" sz="20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340–550 V</a:t>
                      </a:r>
                      <a:r>
                        <a:rPr kumimoji="0" lang="cs-CZ" sz="2000" b="1" kern="1200" baseline="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cs-CZ" sz="20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TN-S, PFC</a:t>
                      </a:r>
                      <a:endParaRPr lang="cs-CZ" sz="2000" b="1" dirty="0"/>
                    </a:p>
                  </a:txBody>
                  <a:tcPr/>
                </a:tc>
              </a:tr>
              <a:tr h="40684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2000" b="1" dirty="0" smtClean="0"/>
                        <a:t>Vstupní kmitočet:</a:t>
                      </a:r>
                      <a:endParaRPr lang="cs-CZ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2000" b="1" dirty="0" smtClean="0"/>
                        <a:t>47 Hz až 75 Hz</a:t>
                      </a:r>
                      <a:r>
                        <a:rPr lang="cs-CZ" sz="2000" b="1" baseline="0" dirty="0" smtClean="0"/>
                        <a:t> </a:t>
                      </a:r>
                      <a:r>
                        <a:rPr lang="cs-CZ" sz="2000" b="1" dirty="0" smtClean="0"/>
                        <a:t>nebo 47 Hz až 120 Hz</a:t>
                      </a:r>
                      <a:endParaRPr lang="cs-CZ" sz="2000" b="1" dirty="0"/>
                    </a:p>
                  </a:txBody>
                  <a:tcPr/>
                </a:tc>
              </a:tr>
              <a:tr h="406844">
                <a:tc>
                  <a:txBody>
                    <a:bodyPr/>
                    <a:lstStyle/>
                    <a:p>
                      <a:r>
                        <a:rPr lang="cs-CZ" sz="2000" b="1" dirty="0" smtClean="0"/>
                        <a:t>Vstupní</a:t>
                      </a:r>
                      <a:r>
                        <a:rPr lang="cs-CZ" sz="2000" b="1" baseline="0" dirty="0" smtClean="0"/>
                        <a:t> proud:</a:t>
                      </a:r>
                      <a:endParaRPr lang="cs-CZ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2000" b="1" dirty="0" smtClean="0"/>
                        <a:t>2,6 A při 230 V nebo 1</a:t>
                      </a:r>
                      <a:r>
                        <a:rPr lang="cs-CZ" sz="2000" b="1" baseline="0" dirty="0" smtClean="0"/>
                        <a:t> </a:t>
                      </a:r>
                      <a:r>
                        <a:rPr lang="cs-CZ" sz="2000" b="1" dirty="0" smtClean="0"/>
                        <a:t>A při 400 V </a:t>
                      </a:r>
                      <a:endParaRPr lang="cs-CZ" sz="2000" b="1" dirty="0"/>
                    </a:p>
                  </a:txBody>
                  <a:tcPr/>
                </a:tc>
              </a:tr>
              <a:tr h="406844">
                <a:tc>
                  <a:txBody>
                    <a:bodyPr/>
                    <a:lstStyle/>
                    <a:p>
                      <a:r>
                        <a:rPr lang="cs-CZ" sz="2000" b="1" dirty="0" smtClean="0"/>
                        <a:t>Izolační</a:t>
                      </a:r>
                      <a:r>
                        <a:rPr lang="cs-CZ" sz="2000" b="1" baseline="0" dirty="0" smtClean="0"/>
                        <a:t> odpor:</a:t>
                      </a:r>
                      <a:endParaRPr lang="cs-CZ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0" lang="cs-CZ" sz="20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&gt;</a:t>
                      </a:r>
                      <a:r>
                        <a:rPr lang="cs-CZ" sz="2000" b="1" dirty="0" smtClean="0"/>
                        <a:t>20 M</a:t>
                      </a:r>
                      <a:r>
                        <a:rPr kumimoji="0" lang="el-GR" sz="20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Ω</a:t>
                      </a:r>
                      <a:endParaRPr lang="cs-CZ" sz="2000" b="1" dirty="0"/>
                    </a:p>
                  </a:txBody>
                  <a:tcPr/>
                </a:tc>
              </a:tr>
              <a:tr h="406844">
                <a:tc>
                  <a:txBody>
                    <a:bodyPr/>
                    <a:lstStyle/>
                    <a:p>
                      <a:r>
                        <a:rPr lang="cs-CZ" sz="2000" b="1" dirty="0" smtClean="0"/>
                        <a:t>Výstupní napětí:</a:t>
                      </a:r>
                      <a:endParaRPr lang="cs-CZ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2000" b="1" dirty="0" smtClean="0"/>
                        <a:t>12 V, 24 V,</a:t>
                      </a:r>
                      <a:r>
                        <a:rPr lang="cs-CZ" sz="2000" b="1" baseline="0" dirty="0" smtClean="0"/>
                        <a:t> 48 V, 96 V</a:t>
                      </a:r>
                      <a:endParaRPr lang="cs-CZ" sz="2000" b="1" dirty="0"/>
                    </a:p>
                  </a:txBody>
                  <a:tcPr/>
                </a:tc>
              </a:tr>
              <a:tr h="40684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2000" b="1" dirty="0" smtClean="0"/>
                        <a:t>Výstupní proud:</a:t>
                      </a:r>
                      <a:endParaRPr lang="cs-CZ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2000" b="1" dirty="0" smtClean="0"/>
                        <a:t>5 A, 10 A, 20 A</a:t>
                      </a:r>
                    </a:p>
                  </a:txBody>
                  <a:tcPr/>
                </a:tc>
              </a:tr>
              <a:tr h="40684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2000" b="1" dirty="0" smtClean="0"/>
                        <a:t>Výstupní výkon:</a:t>
                      </a:r>
                      <a:endParaRPr lang="cs-CZ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2000" b="1" dirty="0" smtClean="0"/>
                        <a:t>540 W </a:t>
                      </a:r>
                      <a:r>
                        <a:rPr lang="cs-CZ" sz="2000" b="1" dirty="0" err="1" smtClean="0"/>
                        <a:t>max</a:t>
                      </a:r>
                      <a:endParaRPr lang="cs-CZ" sz="2000" b="1" dirty="0" smtClean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Technické parametry</a:t>
            </a:r>
            <a:endParaRPr lang="cs-CZ" dirty="0"/>
          </a:p>
        </p:txBody>
      </p:sp>
      <p:pic>
        <p:nvPicPr>
          <p:cNvPr id="4" name="Picture 8" descr="1029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107504" y="6021288"/>
            <a:ext cx="1368152" cy="72937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obliqueBottomRight"/>
            <a:lightRig rig="threePt" dir="t"/>
          </a:scene3d>
          <a:sp3d contourW="6350" prstMaterial="matte">
            <a:bevelT w="165100" prst="coolSlan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3239069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00">
        <p14:prism isContent="1"/>
      </p:transition>
    </mc:Choice>
    <mc:Fallback xmlns="">
      <p:transition spd="slow" advTm="2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Zástupný symbol pro obsah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52006219"/>
              </p:ext>
            </p:extLst>
          </p:nvPr>
        </p:nvGraphicFramePr>
        <p:xfrm>
          <a:off x="467544" y="1481138"/>
          <a:ext cx="8280920" cy="4098090"/>
        </p:xfrm>
        <a:graphic>
          <a:graphicData uri="http://schemas.openxmlformats.org/drawingml/2006/table">
            <a:tbl>
              <a:tblPr firstRow="1" bandRow="1">
                <a:tableStyleId>{D113A9D2-9D6B-4929-AA2D-F23B5EE8CBE7}</a:tableStyleId>
              </a:tblPr>
              <a:tblGrid>
                <a:gridCol w="3132778"/>
                <a:gridCol w="5148142"/>
              </a:tblGrid>
              <a:tr h="723726">
                <a:tc>
                  <a:txBody>
                    <a:bodyPr/>
                    <a:lstStyle/>
                    <a:p>
                      <a:r>
                        <a:rPr lang="cs-CZ" sz="2000" b="1" dirty="0" smtClean="0"/>
                        <a:t>Rozměry:</a:t>
                      </a:r>
                      <a:endParaRPr lang="cs-CZ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2000" b="1" dirty="0" smtClean="0"/>
                        <a:t>(</a:t>
                      </a:r>
                      <a:r>
                        <a:rPr lang="cs-CZ" sz="2000" b="1" dirty="0" err="1" smtClean="0"/>
                        <a:t>ŠxVxH</a:t>
                      </a:r>
                      <a:r>
                        <a:rPr lang="cs-CZ" sz="2000" b="1" dirty="0" smtClean="0"/>
                        <a:t>)</a:t>
                      </a:r>
                      <a:r>
                        <a:rPr lang="cs-CZ" sz="2000" b="1" baseline="0" dirty="0" smtClean="0"/>
                        <a:t> 150x120x120 mm </a:t>
                      </a:r>
                    </a:p>
                    <a:p>
                      <a:pPr algn="r"/>
                      <a:r>
                        <a:rPr lang="cs-CZ" sz="2000" b="1" baseline="0" dirty="0" smtClean="0"/>
                        <a:t>včetně DIN držáku</a:t>
                      </a:r>
                      <a:endParaRPr lang="cs-CZ" sz="2000" b="1" dirty="0"/>
                    </a:p>
                  </a:txBody>
                  <a:tcPr/>
                </a:tc>
              </a:tr>
              <a:tr h="648072">
                <a:tc>
                  <a:txBody>
                    <a:bodyPr/>
                    <a:lstStyle/>
                    <a:p>
                      <a:r>
                        <a:rPr lang="cs-CZ" sz="2000" b="1" dirty="0" smtClean="0"/>
                        <a:t>Vlhkost:</a:t>
                      </a:r>
                    </a:p>
                    <a:p>
                      <a:r>
                        <a:rPr lang="cs-CZ" sz="2000" b="1" dirty="0" smtClean="0"/>
                        <a:t>(nekondenzující)</a:t>
                      </a:r>
                      <a:endParaRPr lang="cs-CZ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2000" b="1" dirty="0" smtClean="0"/>
                        <a:t>10 až 95 % RV</a:t>
                      </a:r>
                      <a:endParaRPr lang="cs-CZ" sz="2000" b="1" dirty="0"/>
                    </a:p>
                  </a:txBody>
                  <a:tcPr/>
                </a:tc>
              </a:tr>
              <a:tr h="445554">
                <a:tc>
                  <a:txBody>
                    <a:bodyPr/>
                    <a:lstStyle/>
                    <a:p>
                      <a:r>
                        <a:rPr lang="cs-CZ" sz="2000" b="1" dirty="0" smtClean="0"/>
                        <a:t>Nadmořská výška:</a:t>
                      </a:r>
                      <a:endParaRPr lang="cs-CZ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2000" b="1" dirty="0" smtClean="0"/>
                        <a:t>do 2000 m n. </a:t>
                      </a:r>
                      <a:r>
                        <a:rPr lang="cs-CZ" sz="2000" b="1" baseline="0" dirty="0" smtClean="0"/>
                        <a:t>m.</a:t>
                      </a:r>
                      <a:endParaRPr lang="cs-CZ" sz="2000" b="1" dirty="0"/>
                    </a:p>
                  </a:txBody>
                  <a:tcPr/>
                </a:tc>
              </a:tr>
              <a:tr h="445554">
                <a:tc>
                  <a:txBody>
                    <a:bodyPr/>
                    <a:lstStyle/>
                    <a:p>
                      <a:r>
                        <a:rPr lang="cs-CZ" sz="2000" b="1" dirty="0" smtClean="0"/>
                        <a:t>Prostředí:</a:t>
                      </a:r>
                      <a:endParaRPr lang="cs-CZ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2000" b="1" dirty="0" smtClean="0"/>
                        <a:t>bez nebezpečí výbuchu</a:t>
                      </a:r>
                      <a:endParaRPr lang="cs-CZ" sz="2000" b="1" dirty="0"/>
                    </a:p>
                  </a:txBody>
                  <a:tcPr/>
                </a:tc>
              </a:tr>
              <a:tr h="445554">
                <a:tc>
                  <a:txBody>
                    <a:bodyPr/>
                    <a:lstStyle/>
                    <a:p>
                      <a:r>
                        <a:rPr lang="cs-CZ" sz="2000" b="1" dirty="0" smtClean="0"/>
                        <a:t>Stupeň krytí:</a:t>
                      </a:r>
                      <a:endParaRPr lang="cs-CZ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2000" b="1" dirty="0" smtClean="0"/>
                        <a:t>IP20</a:t>
                      </a:r>
                      <a:endParaRPr lang="cs-CZ" sz="2000" b="1" dirty="0"/>
                    </a:p>
                  </a:txBody>
                  <a:tcPr/>
                </a:tc>
              </a:tr>
              <a:tr h="445554">
                <a:tc>
                  <a:txBody>
                    <a:bodyPr/>
                    <a:lstStyle/>
                    <a:p>
                      <a:r>
                        <a:rPr lang="cs-CZ" sz="2000" b="1" dirty="0" smtClean="0"/>
                        <a:t>Hmotnost:</a:t>
                      </a:r>
                      <a:endParaRPr lang="cs-CZ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2000" b="1" dirty="0" smtClean="0"/>
                        <a:t>1,65 kg</a:t>
                      </a:r>
                      <a:endParaRPr lang="cs-CZ" sz="2000" b="1" dirty="0"/>
                    </a:p>
                  </a:txBody>
                  <a:tcPr/>
                </a:tc>
              </a:tr>
              <a:tr h="445554">
                <a:tc>
                  <a:txBody>
                    <a:bodyPr/>
                    <a:lstStyle/>
                    <a:p>
                      <a:r>
                        <a:rPr lang="cs-CZ" sz="2000" b="1" dirty="0" smtClean="0"/>
                        <a:t>Materiál krabičky:</a:t>
                      </a:r>
                      <a:endParaRPr lang="cs-CZ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2000" b="1" dirty="0" smtClean="0"/>
                        <a:t>Al plech + pozinkovaný plech</a:t>
                      </a:r>
                      <a:endParaRPr lang="cs-CZ" sz="2000" b="1" dirty="0"/>
                    </a:p>
                  </a:txBody>
                  <a:tcPr/>
                </a:tc>
              </a:tr>
              <a:tr h="445554">
                <a:tc>
                  <a:txBody>
                    <a:bodyPr/>
                    <a:lstStyle/>
                    <a:p>
                      <a:r>
                        <a:rPr lang="cs-CZ" sz="2000" b="1" dirty="0" smtClean="0"/>
                        <a:t>Rozsah</a:t>
                      </a:r>
                      <a:r>
                        <a:rPr lang="cs-CZ" sz="2000" b="1" baseline="0" dirty="0" smtClean="0"/>
                        <a:t> teplot:</a:t>
                      </a:r>
                      <a:endParaRPr lang="cs-CZ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2000" b="1" dirty="0" smtClean="0"/>
                        <a:t>-20 </a:t>
                      </a:r>
                      <a:r>
                        <a:rPr kumimoji="0" lang="cs-CZ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°C</a:t>
                      </a:r>
                      <a:r>
                        <a:rPr lang="cs-CZ" sz="2000" b="1" dirty="0" smtClean="0"/>
                        <a:t> až</a:t>
                      </a:r>
                      <a:r>
                        <a:rPr lang="cs-CZ" sz="2000" b="1" baseline="0" dirty="0" smtClean="0"/>
                        <a:t> 50 °C </a:t>
                      </a:r>
                      <a:endParaRPr lang="cs-CZ" sz="2000" b="1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Provozní podmínky a údaje</a:t>
            </a:r>
            <a:endParaRPr lang="cs-CZ" dirty="0"/>
          </a:p>
        </p:txBody>
      </p:sp>
      <p:pic>
        <p:nvPicPr>
          <p:cNvPr id="4" name="Picture 8" descr="1029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107504" y="6021288"/>
            <a:ext cx="1368152" cy="72937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obliqueBottomRight"/>
            <a:lightRig rig="threePt" dir="t"/>
          </a:scene3d>
          <a:sp3d contourW="6350" prstMaterial="matte">
            <a:bevelT w="165100" prst="coolSlan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489422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00">
        <p14:prism isContent="1"/>
      </p:transition>
    </mc:Choice>
    <mc:Fallback xmlns="">
      <p:transition spd="slow" advTm="2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Foto</a:t>
            </a:r>
            <a:endParaRPr lang="cs-CZ" dirty="0"/>
          </a:p>
        </p:txBody>
      </p:sp>
      <p:pic>
        <p:nvPicPr>
          <p:cNvPr id="4" name="Picture 8" descr="1029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107504" y="6021288"/>
            <a:ext cx="1368152" cy="72937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obliqueBottomRight"/>
            <a:lightRig rig="threePt" dir="t"/>
          </a:scene3d>
          <a:sp3d contourW="6350" prstMaterial="matte">
            <a:bevelT w="165100" prst="coolSlant"/>
            <a:contourClr>
              <a:srgbClr val="969696"/>
            </a:contourClr>
          </a:sp3d>
        </p:spPr>
      </p:pic>
      <p:pic>
        <p:nvPicPr>
          <p:cNvPr id="4098" name="Picture 2" descr="C:\Users\lukasekj\Desktop\dobmod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226456"/>
            <a:ext cx="3734406" cy="31384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C:\Users\lukasekj\Desktop\IMG_20200311_075324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1253975"/>
            <a:ext cx="2704504" cy="22470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C:\Users\lukasekj\Desktop\IMG_20200311_083302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3671" y="3933056"/>
            <a:ext cx="3355079" cy="2386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3" name="Picture 7" descr="C:\Users\lukasekj\Desktop\IMG_20200311_083249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722" y="3927635"/>
            <a:ext cx="3996444" cy="16460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512378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00">
        <p14:prism isContent="1"/>
      </p:transition>
    </mc:Choice>
    <mc:Fallback xmlns="">
      <p:transition spd="slow" advTm="2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Příklady použití</a:t>
            </a:r>
            <a:endParaRPr lang="cs-CZ" dirty="0"/>
          </a:p>
        </p:txBody>
      </p:sp>
      <p:pic>
        <p:nvPicPr>
          <p:cNvPr id="4" name="Picture 8" descr="1029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107504" y="6021288"/>
            <a:ext cx="1368152" cy="72937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obliqueBottomRight"/>
            <a:lightRig rig="threePt" dir="t"/>
          </a:scene3d>
          <a:sp3d contourW="6350" prstMaterial="matte">
            <a:bevelT w="165100" prst="coolSlant"/>
            <a:contourClr>
              <a:srgbClr val="969696"/>
            </a:contourClr>
          </a:sp3d>
        </p:spPr>
      </p:pic>
      <p:pic>
        <p:nvPicPr>
          <p:cNvPr id="3074" name="Picture 2" descr="C:\Users\lukasekj\Desktop\3u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836712"/>
            <a:ext cx="4277490" cy="1296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:\Users\lukasekj\Desktop\Bez názvu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02" y="1049966"/>
            <a:ext cx="3707904" cy="44297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S:\TPV\LukasekJ\komerční dobíječ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52" y="2432241"/>
            <a:ext cx="4453781" cy="34190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01561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00">
        <p14:prism isContent="1"/>
      </p:transition>
    </mc:Choice>
    <mc:Fallback xmlns="">
      <p:transition spd="slow" advTm="2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026563"/>
          </a:xfrm>
        </p:spPr>
        <p:txBody>
          <a:bodyPr/>
          <a:lstStyle/>
          <a:p>
            <a:r>
              <a:rPr lang="cs-CZ" dirty="0" smtClean="0"/>
              <a:t>SM 230</a:t>
            </a:r>
            <a:endParaRPr lang="cs-CZ" dirty="0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>
            <a:normAutofit/>
          </a:bodyPr>
          <a:lstStyle/>
          <a:p>
            <a:r>
              <a:rPr lang="cs-CZ" dirty="0" smtClean="0"/>
              <a:t>Blokové schéma</a:t>
            </a:r>
            <a:endParaRPr lang="cs-CZ" dirty="0"/>
          </a:p>
        </p:txBody>
      </p:sp>
      <p:pic>
        <p:nvPicPr>
          <p:cNvPr id="1026" name="Picture 2" descr="S:\TPV\_Dokumentace spolecna\73311 - Dobíječ SM\01 DOKUMENTY\BS DOBÍJEČ 230V-50Hz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452942"/>
            <a:ext cx="8685537" cy="52514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8" descr="1029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107504" y="6021288"/>
            <a:ext cx="1368152" cy="72937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obliqueBottomRight"/>
            <a:lightRig rig="threePt" dir="t"/>
          </a:scene3d>
          <a:sp3d contourW="6350" prstMaterial="matte">
            <a:bevelT w="165100" prst="coolSlan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150122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00">
        <p14:prism isContent="1"/>
      </p:transition>
    </mc:Choice>
    <mc:Fallback xmlns="">
      <p:transition spd="slow" advTm="2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026563"/>
          </a:xfrm>
        </p:spPr>
        <p:txBody>
          <a:bodyPr/>
          <a:lstStyle/>
          <a:p>
            <a:r>
              <a:rPr lang="cs-CZ" dirty="0" smtClean="0"/>
              <a:t>SM 400</a:t>
            </a:r>
            <a:endParaRPr lang="cs-CZ" dirty="0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>
            <a:normAutofit/>
          </a:bodyPr>
          <a:lstStyle/>
          <a:p>
            <a:r>
              <a:rPr lang="cs-CZ" dirty="0"/>
              <a:t>Blokové schéma</a:t>
            </a: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cs-CZ"/>
          </a:p>
        </p:txBody>
      </p:sp>
      <p:pic>
        <p:nvPicPr>
          <p:cNvPr id="2050" name="Picture 2" descr="S:\TPV\_Dokumentace spolecna\73311 - Dobíječ SM\01 DOKUMENTY\BS DOBÍJEČ 3x400V-50Hz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484784"/>
            <a:ext cx="8568952" cy="51976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8" descr="1029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107504" y="6021288"/>
            <a:ext cx="1368152" cy="72937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obliqueBottomRight"/>
            <a:lightRig rig="threePt" dir="t"/>
          </a:scene3d>
          <a:sp3d contourW="6350" prstMaterial="matte">
            <a:bevelT w="165100" prst="coolSlan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0965194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00">
        <p14:prism isContent="1"/>
      </p:transition>
    </mc:Choice>
    <mc:Fallback xmlns="">
      <p:transition spd="slow" advTm="2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hluk">
  <a:themeElements>
    <a:clrScheme name="Shluk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Shluk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Shluk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422</TotalTime>
  <Words>252</Words>
  <Application>Microsoft Office PowerPoint</Application>
  <PresentationFormat>Předvádění na obrazovce (4:3)</PresentationFormat>
  <Paragraphs>77</Paragraphs>
  <Slides>9</Slides>
  <Notes>1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9</vt:i4>
      </vt:variant>
    </vt:vector>
  </HeadingPairs>
  <TitlesOfParts>
    <vt:vector size="10" baseType="lpstr">
      <vt:lpstr>Shluk</vt:lpstr>
      <vt:lpstr>Dobíjecí modul SM</vt:lpstr>
      <vt:lpstr>Popis a použití</vt:lpstr>
      <vt:lpstr>Nabízené typy</vt:lpstr>
      <vt:lpstr>Technické parametry</vt:lpstr>
      <vt:lpstr>Provozní podmínky a údaje</vt:lpstr>
      <vt:lpstr>Foto</vt:lpstr>
      <vt:lpstr>Příklady použití</vt:lpstr>
      <vt:lpstr>Blokové schéma</vt:lpstr>
      <vt:lpstr>Blokové schéma</vt:lpstr>
    </vt:vector>
  </TitlesOfParts>
  <Company>Signal Mont s.r.o.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Dobíjecí modul SM</dc:title>
  <dc:creator>Jan Lukášek</dc:creator>
  <cp:lastModifiedBy>Jan Lukášek</cp:lastModifiedBy>
  <cp:revision>35</cp:revision>
  <dcterms:created xsi:type="dcterms:W3CDTF">2020-03-10T09:35:08Z</dcterms:created>
  <dcterms:modified xsi:type="dcterms:W3CDTF">2020-03-12T08:12:29Z</dcterms:modified>
</cp:coreProperties>
</file>